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59" r:id="rId4"/>
    <p:sldId id="271" r:id="rId5"/>
    <p:sldId id="270" r:id="rId6"/>
    <p:sldId id="260" r:id="rId7"/>
    <p:sldId id="261" r:id="rId8"/>
    <p:sldId id="262" r:id="rId9"/>
    <p:sldId id="263" r:id="rId10"/>
    <p:sldId id="285" r:id="rId11"/>
    <p:sldId id="272" r:id="rId12"/>
    <p:sldId id="273" r:id="rId13"/>
    <p:sldId id="275" r:id="rId14"/>
    <p:sldId id="274" r:id="rId15"/>
    <p:sldId id="264" r:id="rId16"/>
    <p:sldId id="265" r:id="rId17"/>
    <p:sldId id="266" r:id="rId18"/>
    <p:sldId id="267" r:id="rId19"/>
    <p:sldId id="268" r:id="rId20"/>
    <p:sldId id="269" r:id="rId21"/>
    <p:sldId id="276" r:id="rId22"/>
    <p:sldId id="277" r:id="rId23"/>
    <p:sldId id="278" r:id="rId24"/>
    <p:sldId id="284" r:id="rId25"/>
    <p:sldId id="279" r:id="rId26"/>
    <p:sldId id="280" r:id="rId27"/>
    <p:sldId id="281" r:id="rId28"/>
    <p:sldId id="282" r:id="rId29"/>
    <p:sldId id="283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EAB8"/>
    <a:srgbClr val="2776EA"/>
    <a:srgbClr val="8027EA"/>
    <a:srgbClr val="EA4827"/>
    <a:srgbClr val="E99B27"/>
    <a:srgbClr val="E4EA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989" autoAdjust="0"/>
    <p:restoredTop sz="75425" autoAdjust="0"/>
  </p:normalViewPr>
  <p:slideViewPr>
    <p:cSldViewPr snapToGrid="0">
      <p:cViewPr varScale="1">
        <p:scale>
          <a:sx n="80" d="100"/>
          <a:sy n="80" d="100"/>
        </p:scale>
        <p:origin x="5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1BF49-86F1-4B39-91D9-5A3ABE1C6638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5AD7C-2535-4039-B95D-D9A68AC79EB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943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01: -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DL ?</a:t>
            </a:r>
          </a:p>
          <a:p>
            <a:pPr marL="0" indent="0">
              <a:buFontTx/>
              <a:buNone/>
            </a:pPr>
            <a:r>
              <a:rPr lang="en-US" dirty="0"/>
              <a:t>- ML </a:t>
            </a:r>
            <a:r>
              <a:rPr lang="en-US" dirty="0" err="1"/>
              <a:t>và</a:t>
            </a:r>
            <a:r>
              <a:rPr lang="en-US" dirty="0"/>
              <a:t> DL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Neural Network (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7801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Trong CV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(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) -&gt; </a:t>
            </a:r>
            <a:r>
              <a:rPr lang="en-US" dirty="0" err="1"/>
              <a:t>dọc</a:t>
            </a:r>
            <a:r>
              <a:rPr lang="en-US" dirty="0"/>
              <a:t> (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) !=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br>
              <a:rPr lang="en-US" dirty="0"/>
            </a:br>
            <a:r>
              <a:rPr lang="en-US" dirty="0"/>
              <a:t>- Task </a:t>
            </a:r>
            <a:r>
              <a:rPr lang="en-US" dirty="0" err="1"/>
              <a:t>của</a:t>
            </a:r>
            <a:r>
              <a:rPr lang="en-US" dirty="0"/>
              <a:t> IC: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/ matrix 2D,3D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tá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 </a:t>
            </a:r>
            <a:r>
              <a:rPr lang="en-US" dirty="0" err="1"/>
              <a:t>gì</a:t>
            </a:r>
            <a:r>
              <a:rPr lang="en-US" dirty="0"/>
              <a:t>?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1457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Công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roboflow</a:t>
            </a:r>
            <a:r>
              <a:rPr lang="en-US" dirty="0"/>
              <a:t>, </a:t>
            </a:r>
            <a:r>
              <a:rPr lang="en-US" dirty="0" err="1"/>
              <a:t>cvat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171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score </a:t>
            </a:r>
            <a:r>
              <a:rPr lang="en-US" dirty="0" err="1"/>
              <a:t>func</a:t>
            </a:r>
            <a:r>
              <a:rPr lang="en-US" dirty="0"/>
              <a:t> – loss </a:t>
            </a:r>
            <a:r>
              <a:rPr lang="en-US" dirty="0" err="1"/>
              <a:t>func</a:t>
            </a:r>
            <a:r>
              <a:rPr lang="en-US" dirty="0"/>
              <a:t> – optimization </a:t>
            </a:r>
            <a:r>
              <a:rPr lang="en-US" dirty="0" err="1"/>
              <a:t>func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Score </a:t>
            </a:r>
            <a:r>
              <a:rPr lang="en-US" dirty="0" err="1"/>
              <a:t>func</a:t>
            </a:r>
            <a:r>
              <a:rPr lang="en-US" dirty="0"/>
              <a:t> (SF) </a:t>
            </a:r>
            <a:r>
              <a:rPr lang="en-US" dirty="0" err="1"/>
              <a:t>là</a:t>
            </a:r>
            <a:r>
              <a:rPr lang="en-US" dirty="0"/>
              <a:t>: (quay </a:t>
            </a:r>
            <a:r>
              <a:rPr lang="en-US" dirty="0" err="1"/>
              <a:t>lại</a:t>
            </a:r>
            <a:r>
              <a:rPr lang="en-US" dirty="0"/>
              <a:t> slide </a:t>
            </a:r>
            <a:r>
              <a:rPr lang="en-US" dirty="0" err="1"/>
              <a:t>mèo</a:t>
            </a:r>
            <a:r>
              <a:rPr lang="en-US" dirty="0"/>
              <a:t>) </a:t>
            </a:r>
            <a:r>
              <a:rPr lang="en-US" dirty="0" err="1"/>
              <a:t>với</a:t>
            </a:r>
            <a:r>
              <a:rPr lang="en-US" dirty="0"/>
              <a:t> IC ta </a:t>
            </a:r>
            <a:r>
              <a:rPr lang="en-US" dirty="0" err="1"/>
              <a:t>có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/ matrix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ta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1 </a:t>
            </a:r>
            <a:r>
              <a:rPr lang="en-US" dirty="0" err="1"/>
              <a:t>đống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N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(N class) </a:t>
            </a:r>
            <a:r>
              <a:rPr lang="en-US" dirty="0" err="1"/>
              <a:t>thôi</a:t>
            </a:r>
            <a:r>
              <a:rPr lang="en-US" dirty="0"/>
              <a:t> -&gt;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SF </a:t>
            </a:r>
            <a:r>
              <a:rPr lang="en-US" dirty="0" err="1"/>
              <a:t>là</a:t>
            </a:r>
            <a:r>
              <a:rPr lang="en-US" dirty="0"/>
              <a:t> mapping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vecto</a:t>
            </a:r>
            <a:r>
              <a:rPr lang="en-US" dirty="0"/>
              <a:t> 1 </a:t>
            </a:r>
            <a:r>
              <a:rPr lang="en-US" dirty="0" err="1"/>
              <a:t>chiều</a:t>
            </a:r>
            <a:r>
              <a:rPr lang="en-US" dirty="0"/>
              <a:t> -&gt;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SF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con </a:t>
            </a:r>
            <a:r>
              <a:rPr lang="en-US" dirty="0" err="1"/>
              <a:t>mèo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4 pixel -&gt;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1 </a:t>
            </a:r>
            <a:r>
              <a:rPr lang="en-US" dirty="0" err="1"/>
              <a:t>trong</a:t>
            </a:r>
            <a:r>
              <a:rPr lang="en-US" dirty="0"/>
              <a:t> 3 class ( </a:t>
            </a:r>
            <a:r>
              <a:rPr lang="en-US" dirty="0" err="1"/>
              <a:t>mảng</a:t>
            </a:r>
            <a:r>
              <a:rPr lang="en-US" dirty="0"/>
              <a:t> 2x2 -&gt; </a:t>
            </a:r>
            <a:r>
              <a:rPr lang="en-US" dirty="0" err="1"/>
              <a:t>vecto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)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dc?</a:t>
            </a:r>
          </a:p>
          <a:p>
            <a:pPr marL="0" indent="0">
              <a:buFontTx/>
              <a:buNone/>
            </a:pPr>
            <a:r>
              <a:rPr lang="en-US" dirty="0"/>
              <a:t>-  </a:t>
            </a:r>
            <a:r>
              <a:rPr lang="en-US" dirty="0" err="1"/>
              <a:t>Ảnh</a:t>
            </a:r>
            <a:r>
              <a:rPr lang="en-US" dirty="0"/>
              <a:t> input -&gt;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class: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class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input -&gt; </a:t>
            </a:r>
            <a:r>
              <a:rPr lang="en-US" dirty="0" err="1"/>
              <a:t>nhân</a:t>
            </a:r>
            <a:r>
              <a:rPr lang="en-US" dirty="0"/>
              <a:t> input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W (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) -&gt; </a:t>
            </a:r>
            <a:r>
              <a:rPr lang="en-US" dirty="0" err="1"/>
              <a:t>cộng</a:t>
            </a:r>
            <a:r>
              <a:rPr lang="en-US" dirty="0"/>
              <a:t> bias -&gt; score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xem</a:t>
            </a:r>
            <a:r>
              <a:rPr lang="en-US" dirty="0"/>
              <a:t> score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class -&gt;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br>
              <a:rPr lang="en-US" dirty="0"/>
            </a:br>
            <a:r>
              <a:rPr lang="en-US" dirty="0"/>
              <a:t>- SF </a:t>
            </a:r>
            <a:r>
              <a:rPr lang="en-US" dirty="0" err="1"/>
              <a:t>là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W </a:t>
            </a:r>
            <a:r>
              <a:rPr lang="en-US" dirty="0" err="1"/>
              <a:t>và</a:t>
            </a:r>
            <a:r>
              <a:rPr lang="en-US" dirty="0"/>
              <a:t> bias -&gt;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mapping </a:t>
            </a:r>
            <a:r>
              <a:rPr lang="en-US" dirty="0" err="1"/>
              <a:t>matran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vecto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N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-&gt;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562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score function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Linear Classifier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1 </a:t>
            </a:r>
            <a:r>
              <a:rPr lang="en-US" dirty="0" err="1"/>
              <a:t>chiều</a:t>
            </a:r>
            <a:br>
              <a:rPr lang="en-US" dirty="0"/>
            </a:br>
            <a:r>
              <a:rPr lang="en-US" dirty="0"/>
              <a:t>- Trong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ngta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dung xi * W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W *xi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0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ta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0-&gt;9 -&gt;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LC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/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dc task</a:t>
            </a:r>
            <a:br>
              <a:rPr lang="en-US" dirty="0"/>
            </a:br>
            <a:r>
              <a:rPr lang="en-US" dirty="0"/>
              <a:t>-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3845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LC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W ko </a:t>
            </a:r>
            <a:r>
              <a:rPr lang="en-US" dirty="0" err="1"/>
              <a:t>có</a:t>
            </a:r>
            <a:r>
              <a:rPr lang="en-US" dirty="0"/>
              <a:t> b -&gt; </a:t>
            </a:r>
            <a:r>
              <a:rPr lang="en-US" dirty="0" err="1"/>
              <a:t>Mỗi</a:t>
            </a:r>
            <a:r>
              <a:rPr lang="en-US" dirty="0"/>
              <a:t> Class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784 W -&gt;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score </a:t>
            </a:r>
            <a:r>
              <a:rPr lang="en-US" dirty="0" err="1"/>
              <a:t>của</a:t>
            </a:r>
            <a:r>
              <a:rPr lang="en-US" dirty="0"/>
              <a:t> 1 class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x1W1+x2W2…=z (</a:t>
            </a:r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“0” </a:t>
            </a:r>
            <a:r>
              <a:rPr lang="en-US" dirty="0" err="1"/>
              <a:t>thì</a:t>
            </a:r>
            <a:r>
              <a:rPr lang="en-US" dirty="0"/>
              <a:t> …)</a:t>
            </a:r>
            <a:br>
              <a:rPr lang="en-US" dirty="0"/>
            </a:br>
            <a:r>
              <a:rPr lang="en-US" dirty="0"/>
              <a:t>-&gt; pixel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nét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“0” </a:t>
            </a:r>
            <a:r>
              <a:rPr lang="en-US" dirty="0" err="1"/>
              <a:t>đi</a:t>
            </a:r>
            <a:r>
              <a:rPr lang="en-US" dirty="0"/>
              <a:t> qua </a:t>
            </a:r>
            <a:r>
              <a:rPr lang="en-US" dirty="0" err="1"/>
              <a:t>thì</a:t>
            </a:r>
            <a:r>
              <a:rPr lang="en-US" dirty="0"/>
              <a:t> W </a:t>
            </a:r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score class 0 </a:t>
            </a:r>
            <a:r>
              <a:rPr lang="en-US" dirty="0" err="1"/>
              <a:t>lớn</a:t>
            </a:r>
            <a:r>
              <a:rPr lang="en-US" dirty="0"/>
              <a:t> -&gt;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056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Cùng</a:t>
            </a:r>
            <a:r>
              <a:rPr lang="en-US" dirty="0"/>
              <a:t> 1 class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(con </a:t>
            </a:r>
            <a:r>
              <a:rPr lang="en-US" dirty="0" err="1"/>
              <a:t>mèo</a:t>
            </a:r>
            <a:r>
              <a:rPr lang="en-US" dirty="0"/>
              <a:t> quay </a:t>
            </a:r>
            <a:r>
              <a:rPr lang="en-US" dirty="0" err="1"/>
              <a:t>tới</a:t>
            </a:r>
            <a:r>
              <a:rPr lang="en-US" dirty="0"/>
              <a:t> quay </a:t>
            </a:r>
            <a:r>
              <a:rPr lang="en-US" dirty="0" err="1"/>
              <a:t>lui</a:t>
            </a:r>
            <a:r>
              <a:rPr lang="en-US" dirty="0"/>
              <a:t>…)</a:t>
            </a:r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airplane </a:t>
            </a:r>
            <a:r>
              <a:rPr lang="en-US" dirty="0" err="1"/>
              <a:t>và</a:t>
            </a:r>
            <a:r>
              <a:rPr lang="en-US" dirty="0"/>
              <a:t> ship?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8597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: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-&gt;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task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lấy</a:t>
            </a:r>
            <a:r>
              <a:rPr lang="en-US" dirty="0"/>
              <a:t> input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noron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-&gt; </a:t>
            </a:r>
            <a:r>
              <a:rPr lang="en-US" dirty="0" err="1"/>
              <a:t>noron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activation </a:t>
            </a:r>
            <a:r>
              <a:rPr lang="en-US" dirty="0" err="1"/>
              <a:t>func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output </a:t>
            </a:r>
            <a:r>
              <a:rPr lang="en-US" dirty="0" err="1"/>
              <a:t>ra</a:t>
            </a:r>
            <a:r>
              <a:rPr lang="en-US" dirty="0"/>
              <a:t> | input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sigma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qua activation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(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phi </a:t>
            </a:r>
            <a:r>
              <a:rPr lang="en-US" dirty="0" err="1"/>
              <a:t>tuyến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604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phi </a:t>
            </a:r>
            <a:r>
              <a:rPr lang="en-US" dirty="0" err="1"/>
              <a:t>tuyết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identity y=x</a:t>
            </a:r>
          </a:p>
          <a:p>
            <a:pPr marL="171450" indent="-171450">
              <a:buFontTx/>
              <a:buChar char="-"/>
            </a:pPr>
            <a:r>
              <a:rPr lang="en-US" dirty="0"/>
              <a:t>Sigmoid: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output 0-&gt;1 (k </a:t>
            </a:r>
            <a:r>
              <a:rPr lang="en-US" dirty="0" err="1"/>
              <a:t>còn</a:t>
            </a:r>
            <a:r>
              <a:rPr lang="en-US" dirty="0"/>
              <a:t> dc dung </a:t>
            </a:r>
            <a:r>
              <a:rPr lang="en-US" dirty="0" err="1"/>
              <a:t>nữa</a:t>
            </a:r>
            <a:r>
              <a:rPr lang="en-US" dirty="0"/>
              <a:t> do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vanishing gradient,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qua </a:t>
            </a:r>
            <a:r>
              <a:rPr lang="en-US" dirty="0" err="1"/>
              <a:t>về</a:t>
            </a:r>
            <a:r>
              <a:rPr lang="en-US" dirty="0"/>
              <a:t> gradient)</a:t>
            </a:r>
            <a:br>
              <a:rPr lang="en-US" dirty="0"/>
            </a:br>
            <a:r>
              <a:rPr lang="en-US" dirty="0"/>
              <a:t>- Tanh: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output -1 -&gt; 1</a:t>
            </a:r>
          </a:p>
          <a:p>
            <a:pPr marL="171450" indent="-171450">
              <a:buFontTx/>
              <a:buChar char="-"/>
            </a:pPr>
            <a:r>
              <a:rPr lang="en-US" dirty="0"/>
              <a:t>- </a:t>
            </a:r>
            <a:r>
              <a:rPr lang="en-US" dirty="0" err="1"/>
              <a:t>ReLU</a:t>
            </a:r>
            <a:r>
              <a:rPr lang="en-US" dirty="0"/>
              <a:t>: 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vanishing gradient </a:t>
            </a:r>
            <a:r>
              <a:rPr lang="en-US" dirty="0" err="1"/>
              <a:t>của</a:t>
            </a:r>
            <a:r>
              <a:rPr lang="en-US" dirty="0"/>
              <a:t> sigmoid NHƯNG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vi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0</a:t>
            </a:r>
            <a:br>
              <a:rPr lang="en-US" dirty="0"/>
            </a:br>
            <a:r>
              <a:rPr lang="en-US" dirty="0"/>
              <a:t>- Leaky </a:t>
            </a:r>
            <a:r>
              <a:rPr lang="en-US" dirty="0" err="1"/>
              <a:t>ReLU</a:t>
            </a:r>
            <a:r>
              <a:rPr lang="en-US" dirty="0"/>
              <a:t>: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3231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Neural Network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hoàn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sang </a:t>
            </a:r>
            <a:r>
              <a:rPr lang="en-US" dirty="0" err="1"/>
              <a:t>phải</a:t>
            </a:r>
            <a:r>
              <a:rPr lang="en-US" dirty="0"/>
              <a:t> –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– 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noron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 hidden layer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FC,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noron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layer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đôi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NHƯNG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noron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layer k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activation function? ( y=f(</a:t>
            </a:r>
            <a:r>
              <a:rPr lang="en-US" dirty="0" err="1"/>
              <a:t>ax+b</a:t>
            </a:r>
            <a:r>
              <a:rPr lang="en-US" dirty="0"/>
              <a:t>) | z=f(</a:t>
            </a:r>
            <a:r>
              <a:rPr lang="en-US" dirty="0" err="1"/>
              <a:t>cy+d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091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Nói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: n~ </a:t>
            </a:r>
            <a:r>
              <a:rPr lang="en-US" dirty="0" err="1"/>
              <a:t>gì</a:t>
            </a:r>
            <a:r>
              <a:rPr lang="en-US" dirty="0"/>
              <a:t> DL </a:t>
            </a:r>
            <a:r>
              <a:rPr lang="en-US" dirty="0" err="1"/>
              <a:t>làm</a:t>
            </a:r>
            <a:r>
              <a:rPr lang="en-US" dirty="0"/>
              <a:t> dc </a:t>
            </a:r>
            <a:r>
              <a:rPr lang="en-US" dirty="0" err="1"/>
              <a:t>thì</a:t>
            </a:r>
            <a:r>
              <a:rPr lang="en-US" dirty="0"/>
              <a:t> ML </a:t>
            </a:r>
            <a:r>
              <a:rPr lang="en-US" dirty="0" err="1"/>
              <a:t>làm</a:t>
            </a:r>
            <a:r>
              <a:rPr lang="en-US" dirty="0"/>
              <a:t> dc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br>
              <a:rPr lang="en-US" dirty="0"/>
            </a:br>
            <a:r>
              <a:rPr lang="en-US" dirty="0"/>
              <a:t>- ML: </a:t>
            </a:r>
            <a:r>
              <a:rPr lang="en-US" dirty="0" err="1"/>
              <a:t>ảnh</a:t>
            </a:r>
            <a:r>
              <a:rPr lang="en-US" dirty="0"/>
              <a:t> input -&gt; con ng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feature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-&gt;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-&gt;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ở </a:t>
            </a:r>
            <a:r>
              <a:rPr lang="en-US" dirty="0" err="1"/>
              <a:t>bước</a:t>
            </a:r>
            <a:r>
              <a:rPr lang="en-US" dirty="0"/>
              <a:t> FE)</a:t>
            </a:r>
            <a:br>
              <a:rPr lang="en-US" dirty="0"/>
            </a:b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4304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15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hidden layer?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6983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Loss </a:t>
            </a: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/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(LOSS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OPTIMIZation</a:t>
            </a:r>
            <a:r>
              <a:rPr lang="en-US" dirty="0"/>
              <a:t> </a:t>
            </a:r>
            <a:r>
              <a:rPr lang="en-US" dirty="0" err="1"/>
              <a:t>chịu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training)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Loss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-&gt;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training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LOSS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41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277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DL:  </a:t>
            </a:r>
            <a:r>
              <a:rPr lang="en-US" dirty="0" err="1"/>
              <a:t>ảnh</a:t>
            </a:r>
            <a:r>
              <a:rPr lang="en-US" dirty="0"/>
              <a:t> input -&gt;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DL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-&gt;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459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Thị </a:t>
            </a:r>
            <a:r>
              <a:rPr lang="en-US" dirty="0" err="1"/>
              <a:t>giác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giác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ntn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DL -&gt; ML -&gt; AI 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AI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dc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con ng</a:t>
            </a:r>
            <a:br>
              <a:rPr lang="en-US" dirty="0"/>
            </a:br>
            <a:r>
              <a:rPr lang="en-US" dirty="0"/>
              <a:t>Con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chó</a:t>
            </a:r>
            <a:r>
              <a:rPr lang="en-US" dirty="0"/>
              <a:t> </a:t>
            </a:r>
            <a:r>
              <a:rPr lang="en-US" dirty="0" err="1"/>
              <a:t>mèo</a:t>
            </a:r>
            <a:r>
              <a:rPr lang="en-US" dirty="0"/>
              <a:t> </a:t>
            </a:r>
            <a:r>
              <a:rPr lang="en-US" dirty="0" err="1"/>
              <a:t>lợn</a:t>
            </a:r>
            <a:r>
              <a:rPr lang="en-US" dirty="0"/>
              <a:t> </a:t>
            </a:r>
            <a:r>
              <a:rPr lang="en-US" dirty="0" err="1"/>
              <a:t>gà</a:t>
            </a:r>
            <a:r>
              <a:rPr lang="en-US" dirty="0"/>
              <a:t>/ </a:t>
            </a:r>
            <a:r>
              <a:rPr lang="en-US" dirty="0" err="1"/>
              <a:t>oto</a:t>
            </a:r>
            <a:r>
              <a:rPr lang="en-US" dirty="0"/>
              <a:t> (goal </a:t>
            </a:r>
            <a:r>
              <a:rPr lang="en-US" dirty="0" err="1"/>
              <a:t>của</a:t>
            </a:r>
            <a:r>
              <a:rPr lang="en-US" dirty="0"/>
              <a:t> CV)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29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Các task </a:t>
            </a:r>
            <a:r>
              <a:rPr lang="en-US" dirty="0" err="1"/>
              <a:t>của</a:t>
            </a:r>
            <a:r>
              <a:rPr lang="en-US" dirty="0"/>
              <a:t> CV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) </a:t>
            </a:r>
            <a:r>
              <a:rPr lang="en-US" dirty="0" err="1"/>
              <a:t>có</a:t>
            </a:r>
            <a:r>
              <a:rPr lang="en-US" dirty="0"/>
              <a:t> 3 task </a:t>
            </a:r>
            <a:r>
              <a:rPr lang="en-US" dirty="0" err="1"/>
              <a:t>chính</a:t>
            </a:r>
            <a:br>
              <a:rPr lang="en-US" dirty="0"/>
            </a:br>
            <a:r>
              <a:rPr lang="en-US" dirty="0"/>
              <a:t>+ Image Classification: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(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output)</a:t>
            </a:r>
            <a:br>
              <a:rPr lang="en-US" dirty="0"/>
            </a:br>
            <a:r>
              <a:rPr lang="en-US" dirty="0"/>
              <a:t>+ Object detection: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output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OD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output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 Ở </a:t>
            </a:r>
            <a:r>
              <a:rPr lang="en-US" dirty="0" err="1"/>
              <a:t>đâu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+ Object segmentation: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bb </a:t>
            </a:r>
            <a:r>
              <a:rPr lang="en-US" dirty="0" err="1"/>
              <a:t>quanh</a:t>
            </a:r>
            <a:r>
              <a:rPr lang="en-US" dirty="0"/>
              <a:t> object </a:t>
            </a:r>
            <a:r>
              <a:rPr lang="en-US" dirty="0" err="1"/>
              <a:t>thì</a:t>
            </a:r>
            <a:r>
              <a:rPr lang="en-US" dirty="0"/>
              <a:t> OS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object =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pixel</a:t>
            </a:r>
            <a:br>
              <a:rPr lang="en-US" dirty="0"/>
            </a:br>
            <a:r>
              <a:rPr lang="en-US" dirty="0"/>
              <a:t>+ Midjourney , Deep fake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task </a:t>
            </a:r>
            <a:r>
              <a:rPr lang="en-US" dirty="0" err="1"/>
              <a:t>này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dần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5406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Nói qua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NN </a:t>
            </a:r>
            <a:r>
              <a:rPr lang="en-US" dirty="0" err="1"/>
              <a:t>và</a:t>
            </a:r>
            <a:r>
              <a:rPr lang="en-US" dirty="0"/>
              <a:t> DL</a:t>
            </a:r>
          </a:p>
          <a:p>
            <a:pPr marL="0" indent="0">
              <a:buFontTx/>
              <a:buNone/>
            </a:pPr>
            <a:r>
              <a:rPr lang="en-US" dirty="0"/>
              <a:t>- NN: </a:t>
            </a:r>
            <a:r>
              <a:rPr lang="en-US" dirty="0" err="1"/>
              <a:t>mạng</a:t>
            </a:r>
            <a:r>
              <a:rPr lang="en-US" dirty="0"/>
              <a:t> neural </a:t>
            </a:r>
            <a:r>
              <a:rPr lang="en-US" dirty="0" err="1"/>
              <a:t>có</a:t>
            </a:r>
            <a:r>
              <a:rPr lang="en-US" dirty="0"/>
              <a:t> 3 layer input – middle (hidden,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v?) –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US" dirty="0" err="1"/>
              <a:t>Hỏi</a:t>
            </a:r>
            <a:r>
              <a:rPr lang="en-US" dirty="0"/>
              <a:t>: Theo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 (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qua slide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)</a:t>
            </a:r>
            <a:endParaRPr lang="vi-VN" dirty="0"/>
          </a:p>
          <a:p>
            <a:pPr marL="0" indent="0">
              <a:buFontTx/>
              <a:buNone/>
            </a:pP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341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2821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614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Hỏi</a:t>
            </a:r>
            <a:r>
              <a:rPr lang="en-US" dirty="0"/>
              <a:t>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4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?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5AD7C-2535-4039-B95D-D9A68AC79EBC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958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E22B-BA76-2419-D9E7-AD4670F1A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32E8A-B754-2C70-DFD5-A29B88F1F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EBB34-488D-C67F-79B0-2299065D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E044-F4D8-D5C1-FA04-BC0F51E9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64C3-EB0B-E576-75C2-B602FCAB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108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EBD0-736B-E216-FE12-B2CCC6E6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D54F7-3E6F-319E-C56B-79C4123CF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26A0-FC3E-9EAA-D794-785E18FB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16B37-A808-37C1-46CA-EF3A068D7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7522B-39CA-EEE8-E42C-36E123A2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530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56A26-6AE9-836B-846F-CE5B657E8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AD6F1-08BB-2834-6A89-FD409E4D2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73F95-14C9-89BE-F5C6-BE9216D8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673FE-A546-8294-94D3-71EA8D27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A72F3-1CDD-AA3C-5B3F-BEBF6B9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872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5017-AFAD-1954-9E1C-A439EFA94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A1B3-A02E-30CF-2EE1-A8F8BA54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BD9E4-D127-111B-E6B4-8ED8077C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9F49D-37DE-8C31-12F0-C65E21BE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A958A-97B1-CA45-E240-64E6E90D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5474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666E-38E5-9358-3F2D-1A783AE5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3D929-4E05-EC07-4E1E-D221DBDF8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E6A9F-0077-FA91-7D49-E82ADE39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60539-4CA9-1182-30A1-2DC2EE671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4CF07-4269-31E1-5AD3-3736C842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289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CD6F-5671-5E82-3287-035A154F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A5F1-389E-DD3F-8ACB-A581E4B7D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A9E0D-79B8-B631-6A37-E3E249055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69FB4-45F2-5498-F3B9-E14B7571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1C945-BDFB-4391-391C-3001874C3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2D551-3166-046A-C92C-8D8DCAFE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33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A92B-1FE9-6501-A836-871FBD5B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5157B-3243-2F3F-890E-51BA9B69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0F89C-C8DA-43D6-267A-19A720756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353B6-657E-5849-B305-7C5295D17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16706D-F3F5-3753-9185-559B34FEA8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2EA60-E6B8-D11A-7990-5ACB14C5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46154-E570-ADFA-1F57-4B88B05A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4FBC5-95AD-87C5-9387-F2A3026D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04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D8D2-7ED2-CC53-5425-69535788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971F12-E30B-17C2-3CCA-81067D2A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4C6F3-4D0A-3082-F9E6-A6544E3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67491-A9B1-E188-4621-3DB9D7BF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352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0D6B8-814D-C965-A9BF-1BCE9BD1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1955A-8093-5A9A-C765-91DB19BDF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B7891-F436-7D22-5F80-B8E35D2D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894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914A-D130-D61D-02C1-5F2E0B99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02C3D-D941-CB5E-166A-8C057BB6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C4D88-D678-F58C-6A28-2C3948BFD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5B778-9D50-F490-D574-E7EA4B1D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48C0B-957B-4061-37E6-2A06D156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70F99-DEEF-7412-8E06-00F1097B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6557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123A-AE8C-BCA4-5E95-F8D050D43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53E9-BB43-9E8C-9708-7CC467498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DF4DE-D718-9222-25D0-E99E8C0DD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B959A-B0BE-14B6-9887-6D26AC9C5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183C-3550-AAB6-3B56-F1CF4924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43C1C-2E9D-BADA-C3F0-60396E71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095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C4F2-280D-CB7F-9DB0-B8FC7035D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D185B-168D-28E1-FA85-87D71CE65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FEC1A-F420-3F72-4192-9B1105606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8E2D09-0A1F-40A7-B796-0D822C84F4E2}" type="datetimeFigureOut">
              <a:rPr lang="vi-VN" smtClean="0"/>
              <a:t>17/01/2026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DC156-4D69-969D-F71F-79F1AE0E4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A211B-5C7B-4597-AEDA-34A87BB48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237144-9537-41B2-A5FE-84C05A0613A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869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NIST_database" TargetMode="Externa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hyperlink" Target="https://www.cs.toronto.edu/~kriz/cifa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l4a.github.io/demos/simple_forward_pass/" TargetMode="Externa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4a.github.io/demos/forward_pass_mnis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8876E-02F5-6460-0A45-5F56A98A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9060" y="1774706"/>
            <a:ext cx="3816286" cy="3707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FE5CA-9996-CA8C-0CFA-B1D1DF5D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40" y="167128"/>
            <a:ext cx="1924319" cy="7430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B93C772-D669-DBAF-839D-A6874A11D5A2}"/>
              </a:ext>
            </a:extLst>
          </p:cNvPr>
          <p:cNvSpPr/>
          <p:nvPr/>
        </p:nvSpPr>
        <p:spPr>
          <a:xfrm>
            <a:off x="4186387" y="1422979"/>
            <a:ext cx="882869" cy="882869"/>
          </a:xfrm>
          <a:prstGeom prst="ellipse">
            <a:avLst/>
          </a:prstGeom>
          <a:solidFill>
            <a:srgbClr val="E4EA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DF33E5-786A-9F9D-B454-6263F4B2BDB5}"/>
              </a:ext>
            </a:extLst>
          </p:cNvPr>
          <p:cNvSpPr/>
          <p:nvPr/>
        </p:nvSpPr>
        <p:spPr>
          <a:xfrm>
            <a:off x="4186386" y="3187091"/>
            <a:ext cx="882869" cy="882869"/>
          </a:xfrm>
          <a:prstGeom prst="ellipse">
            <a:avLst/>
          </a:prstGeom>
          <a:solidFill>
            <a:srgbClr val="E99B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B743E4-E7C4-556A-1846-988698C164D1}"/>
              </a:ext>
            </a:extLst>
          </p:cNvPr>
          <p:cNvSpPr/>
          <p:nvPr/>
        </p:nvSpPr>
        <p:spPr>
          <a:xfrm>
            <a:off x="4186385" y="4951203"/>
            <a:ext cx="882869" cy="882869"/>
          </a:xfrm>
          <a:prstGeom prst="ellipse">
            <a:avLst/>
          </a:prstGeom>
          <a:solidFill>
            <a:srgbClr val="EA48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E2594-33AD-F8F9-1125-6B8BB60C6F78}"/>
              </a:ext>
            </a:extLst>
          </p:cNvPr>
          <p:cNvSpPr txBox="1"/>
          <p:nvPr/>
        </p:nvSpPr>
        <p:spPr>
          <a:xfrm>
            <a:off x="4344039" y="1592706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01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50264-FA54-673B-DEB2-3EF808057FCD}"/>
              </a:ext>
            </a:extLst>
          </p:cNvPr>
          <p:cNvSpPr txBox="1"/>
          <p:nvPr/>
        </p:nvSpPr>
        <p:spPr>
          <a:xfrm>
            <a:off x="5069254" y="1281291"/>
            <a:ext cx="22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</a:t>
            </a:r>
            <a:endParaRPr lang="vi-V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5720EC-5641-91D9-B0ED-177DFC500B67}"/>
              </a:ext>
            </a:extLst>
          </p:cNvPr>
          <p:cNvSpPr txBox="1"/>
          <p:nvPr/>
        </p:nvSpPr>
        <p:spPr>
          <a:xfrm>
            <a:off x="5069254" y="1676033"/>
            <a:ext cx="394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Deep Learning</a:t>
            </a:r>
          </a:p>
          <a:p>
            <a:r>
              <a:rPr lang="en-US" sz="1600" dirty="0" err="1"/>
              <a:t>Và</a:t>
            </a:r>
            <a:r>
              <a:rPr lang="en-US" sz="1600" dirty="0"/>
              <a:t> Neural Network</a:t>
            </a:r>
            <a:endParaRPr lang="vi-V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F6EC1-CB4F-D840-D1BF-BDF9CC9D6265}"/>
              </a:ext>
            </a:extLst>
          </p:cNvPr>
          <p:cNvSpPr txBox="1"/>
          <p:nvPr/>
        </p:nvSpPr>
        <p:spPr>
          <a:xfrm>
            <a:off x="4323018" y="3356406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02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F2030-3E65-AD63-DBD0-4209F2C7E497}"/>
              </a:ext>
            </a:extLst>
          </p:cNvPr>
          <p:cNvSpPr txBox="1"/>
          <p:nvPr/>
        </p:nvSpPr>
        <p:spPr>
          <a:xfrm>
            <a:off x="4344038" y="5132178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03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6A221-9225-9ACB-5896-6BD132BC6A98}"/>
              </a:ext>
            </a:extLst>
          </p:cNvPr>
          <p:cNvSpPr txBox="1"/>
          <p:nvPr/>
        </p:nvSpPr>
        <p:spPr>
          <a:xfrm>
            <a:off x="5069254" y="3041595"/>
            <a:ext cx="22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</a:t>
            </a:r>
            <a:endParaRPr lang="vi-V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8AADCA-73CD-98D5-8238-AD48EA81931A}"/>
              </a:ext>
            </a:extLst>
          </p:cNvPr>
          <p:cNvSpPr txBox="1"/>
          <p:nvPr/>
        </p:nvSpPr>
        <p:spPr>
          <a:xfrm>
            <a:off x="5069254" y="3423449"/>
            <a:ext cx="394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Khái</a:t>
            </a:r>
            <a:r>
              <a:rPr lang="en-US" sz="1600" dirty="0"/>
              <a:t> </a:t>
            </a:r>
            <a:r>
              <a:rPr lang="en-US" sz="1600" dirty="0" err="1"/>
              <a:t>niệm</a:t>
            </a:r>
            <a:r>
              <a:rPr lang="en-US" sz="1600" dirty="0"/>
              <a:t>,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giảm</a:t>
            </a:r>
            <a:r>
              <a:rPr lang="en-US" sz="1600" dirty="0"/>
              <a:t> Gradient,</a:t>
            </a:r>
          </a:p>
          <a:p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lan</a:t>
            </a:r>
            <a:r>
              <a:rPr lang="en-US" sz="1600" dirty="0"/>
              <a:t> </a:t>
            </a:r>
            <a:r>
              <a:rPr lang="en-US" sz="1600" dirty="0" err="1"/>
              <a:t>truyền</a:t>
            </a:r>
            <a:r>
              <a:rPr lang="en-US" sz="1600" dirty="0"/>
              <a:t> </a:t>
            </a:r>
            <a:r>
              <a:rPr lang="en-US" sz="1600" dirty="0" err="1"/>
              <a:t>ngược</a:t>
            </a:r>
            <a:endParaRPr lang="vi-V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7D900-C83D-D445-43CD-B23029E4C0E2}"/>
              </a:ext>
            </a:extLst>
          </p:cNvPr>
          <p:cNvSpPr txBox="1"/>
          <p:nvPr/>
        </p:nvSpPr>
        <p:spPr>
          <a:xfrm>
            <a:off x="5069254" y="5132178"/>
            <a:ext cx="285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 </a:t>
            </a:r>
            <a:r>
              <a:rPr lang="en-US" sz="2400" b="1" dirty="0" err="1"/>
              <a:t>mô</a:t>
            </a:r>
            <a:r>
              <a:rPr lang="en-US" sz="2400" b="1" dirty="0"/>
              <a:t> </a:t>
            </a:r>
            <a:r>
              <a:rPr lang="en-US" sz="2400" b="1" dirty="0" err="1"/>
              <a:t>hình</a:t>
            </a:r>
            <a:r>
              <a:rPr lang="en-US" sz="2400" b="1" dirty="0"/>
              <a:t> ANN</a:t>
            </a:r>
            <a:endParaRPr lang="vi-VN" sz="24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13D760-4731-35BE-2D15-84CA436E766D}"/>
              </a:ext>
            </a:extLst>
          </p:cNvPr>
          <p:cNvSpPr/>
          <p:nvPr/>
        </p:nvSpPr>
        <p:spPr>
          <a:xfrm>
            <a:off x="8083360" y="1422979"/>
            <a:ext cx="882869" cy="882869"/>
          </a:xfrm>
          <a:prstGeom prst="ellipse">
            <a:avLst/>
          </a:prstGeom>
          <a:solidFill>
            <a:srgbClr val="802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E1B4D-ECA8-FBA4-679C-D37CA3BA8636}"/>
              </a:ext>
            </a:extLst>
          </p:cNvPr>
          <p:cNvSpPr/>
          <p:nvPr/>
        </p:nvSpPr>
        <p:spPr>
          <a:xfrm>
            <a:off x="8083359" y="3187091"/>
            <a:ext cx="882869" cy="882869"/>
          </a:xfrm>
          <a:prstGeom prst="ellipse">
            <a:avLst/>
          </a:prstGeom>
          <a:solidFill>
            <a:srgbClr val="2776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20DA27-FD16-4AD9-95DB-F7D1AD72DBE5}"/>
              </a:ext>
            </a:extLst>
          </p:cNvPr>
          <p:cNvSpPr/>
          <p:nvPr/>
        </p:nvSpPr>
        <p:spPr>
          <a:xfrm>
            <a:off x="8083358" y="4951203"/>
            <a:ext cx="882869" cy="882869"/>
          </a:xfrm>
          <a:prstGeom prst="ellipse">
            <a:avLst/>
          </a:prstGeom>
          <a:solidFill>
            <a:srgbClr val="26EA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94546-E741-E300-9DD8-6EB68C3A228A}"/>
              </a:ext>
            </a:extLst>
          </p:cNvPr>
          <p:cNvSpPr txBox="1"/>
          <p:nvPr/>
        </p:nvSpPr>
        <p:spPr>
          <a:xfrm>
            <a:off x="8241012" y="1592706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04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94934-D53A-CB27-3562-BCF5B4A627CB}"/>
              </a:ext>
            </a:extLst>
          </p:cNvPr>
          <p:cNvSpPr txBox="1"/>
          <p:nvPr/>
        </p:nvSpPr>
        <p:spPr>
          <a:xfrm>
            <a:off x="8966227" y="1281291"/>
            <a:ext cx="260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Vision</a:t>
            </a:r>
            <a:endParaRPr lang="vi-VN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AE4AD-0586-52A3-D2CA-ED292A97546B}"/>
              </a:ext>
            </a:extLst>
          </p:cNvPr>
          <p:cNvSpPr txBox="1"/>
          <p:nvPr/>
        </p:nvSpPr>
        <p:spPr>
          <a:xfrm>
            <a:off x="8966227" y="1676033"/>
            <a:ext cx="3941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,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CNN</a:t>
            </a:r>
          </a:p>
          <a:p>
            <a:r>
              <a:rPr lang="en-US" sz="1600" dirty="0"/>
              <a:t>Data Augmentation</a:t>
            </a:r>
            <a:endParaRPr lang="vi-VN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626785-CB9A-C541-9E84-28C41011F739}"/>
              </a:ext>
            </a:extLst>
          </p:cNvPr>
          <p:cNvSpPr txBox="1"/>
          <p:nvPr/>
        </p:nvSpPr>
        <p:spPr>
          <a:xfrm>
            <a:off x="8219991" y="3356406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05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36417-E1AC-B99A-BEF3-A8B6F649D102}"/>
              </a:ext>
            </a:extLst>
          </p:cNvPr>
          <p:cNvSpPr txBox="1"/>
          <p:nvPr/>
        </p:nvSpPr>
        <p:spPr>
          <a:xfrm>
            <a:off x="8241011" y="5132178"/>
            <a:ext cx="67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ptos Black" panose="020F0502020204030204" pitchFamily="34" charset="0"/>
              </a:rPr>
              <a:t>06</a:t>
            </a:r>
            <a:endParaRPr lang="vi-VN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BE239-6B83-EC2A-462C-DD28B2C796AF}"/>
              </a:ext>
            </a:extLst>
          </p:cNvPr>
          <p:cNvSpPr txBox="1"/>
          <p:nvPr/>
        </p:nvSpPr>
        <p:spPr>
          <a:xfrm>
            <a:off x="8966227" y="3041595"/>
            <a:ext cx="226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Mở</a:t>
            </a:r>
            <a:r>
              <a:rPr lang="en-US" sz="2400" b="1" dirty="0"/>
              <a:t> </a:t>
            </a:r>
            <a:r>
              <a:rPr lang="en-US" sz="2400" b="1" dirty="0" err="1"/>
              <a:t>rộng</a:t>
            </a:r>
            <a:r>
              <a:rPr lang="en-US" sz="2400" b="1" dirty="0"/>
              <a:t> CNN</a:t>
            </a:r>
            <a:endParaRPr lang="vi-VN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E3351-E8AB-2131-E20B-AB190D1E10D0}"/>
              </a:ext>
            </a:extLst>
          </p:cNvPr>
          <p:cNvSpPr txBox="1"/>
          <p:nvPr/>
        </p:nvSpPr>
        <p:spPr>
          <a:xfrm>
            <a:off x="8966227" y="3423449"/>
            <a:ext cx="3941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Pooling – Normalization – Dropout</a:t>
            </a:r>
          </a:p>
          <a:p>
            <a:r>
              <a:rPr lang="en-US" sz="1600" dirty="0"/>
              <a:t>Các </a:t>
            </a:r>
            <a:r>
              <a:rPr lang="en-US" sz="1600" dirty="0" err="1"/>
              <a:t>mô</a:t>
            </a:r>
            <a:r>
              <a:rPr lang="en-US" sz="1600" dirty="0"/>
              <a:t> </a:t>
            </a:r>
            <a:r>
              <a:rPr lang="en-US" sz="1600" dirty="0" err="1"/>
              <a:t>hình</a:t>
            </a:r>
            <a:r>
              <a:rPr lang="en-US" sz="1600" dirty="0"/>
              <a:t> CNN </a:t>
            </a:r>
            <a:r>
              <a:rPr lang="en-US" sz="1600" dirty="0" err="1"/>
              <a:t>nổi</a:t>
            </a:r>
            <a:r>
              <a:rPr lang="en-US" sz="1600" dirty="0"/>
              <a:t> </a:t>
            </a:r>
            <a:r>
              <a:rPr lang="en-US" sz="1600" dirty="0" err="1"/>
              <a:t>tiếng</a:t>
            </a:r>
            <a:br>
              <a:rPr lang="en-US" sz="1600" dirty="0"/>
            </a:br>
            <a:r>
              <a:rPr lang="en-US" sz="1600" dirty="0"/>
              <a:t>Giao </a:t>
            </a:r>
            <a:r>
              <a:rPr lang="en-US" sz="1600" dirty="0" err="1"/>
              <a:t>đề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project</a:t>
            </a:r>
            <a:endParaRPr lang="vi-VN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FB9F91-E5B1-8B77-00E8-F483B98EB7A1}"/>
              </a:ext>
            </a:extLst>
          </p:cNvPr>
          <p:cNvSpPr txBox="1"/>
          <p:nvPr/>
        </p:nvSpPr>
        <p:spPr>
          <a:xfrm>
            <a:off x="8966227" y="5132178"/>
            <a:ext cx="285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Báo </a:t>
            </a:r>
            <a:r>
              <a:rPr lang="en-US" sz="2400" b="1" dirty="0" err="1"/>
              <a:t>cáo</a:t>
            </a:r>
            <a:r>
              <a:rPr lang="en-US" sz="2400" b="1" dirty="0"/>
              <a:t> project</a:t>
            </a:r>
            <a:endParaRPr lang="vi-VN" sz="24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10004F-448E-3EE2-A2FD-8207C702392E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flipH="1">
            <a:off x="4627821" y="2305848"/>
            <a:ext cx="1" cy="88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41ECC4-1C9C-23E2-8402-C175E448AE7C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4627820" y="4069960"/>
            <a:ext cx="1" cy="88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3A0D77-A2DF-B5EB-554D-31A697C3DB93}"/>
              </a:ext>
            </a:extLst>
          </p:cNvPr>
          <p:cNvCxnSpPr>
            <a:stCxn id="6" idx="4"/>
            <a:endCxn id="9" idx="0"/>
          </p:cNvCxnSpPr>
          <p:nvPr/>
        </p:nvCxnSpPr>
        <p:spPr>
          <a:xfrm flipH="1">
            <a:off x="8524794" y="2305848"/>
            <a:ext cx="1" cy="88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F576714-A1C6-8C9F-F0D7-2E3094D7C8CE}"/>
              </a:ext>
            </a:extLst>
          </p:cNvPr>
          <p:cNvCxnSpPr>
            <a:stCxn id="9" idx="4"/>
            <a:endCxn id="18" idx="0"/>
          </p:cNvCxnSpPr>
          <p:nvPr/>
        </p:nvCxnSpPr>
        <p:spPr>
          <a:xfrm flipH="1">
            <a:off x="8524793" y="4069960"/>
            <a:ext cx="1" cy="88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772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orilla with a hand on his chin&#10;&#10;AI-generated content may be incorrect.">
            <a:extLst>
              <a:ext uri="{FF2B5EF4-FFF2-40B4-BE49-F238E27FC236}">
                <a16:creationId xmlns:a16="http://schemas.microsoft.com/office/drawing/2014/main" id="{D1313F44-176D-B0EF-C1F4-331085E6D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16" y="1525150"/>
            <a:ext cx="6964368" cy="46391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C6E5B-9428-BBAD-0E80-91AB0FA04BC4}"/>
              </a:ext>
            </a:extLst>
          </p:cNvPr>
          <p:cNvSpPr txBox="1"/>
          <p:nvPr/>
        </p:nvSpPr>
        <p:spPr>
          <a:xfrm>
            <a:off x="2824293" y="472966"/>
            <a:ext cx="6543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ẢNH KỸ THUẬT SỐ LÀ GÌ?</a:t>
            </a:r>
            <a:endParaRPr lang="vi-VN" sz="4400" b="1" dirty="0"/>
          </a:p>
        </p:txBody>
      </p:sp>
    </p:spTree>
    <p:extLst>
      <p:ext uri="{BB962C8B-B14F-4D97-AF65-F5344CB8AC3E}">
        <p14:creationId xmlns:p14="http://schemas.microsoft.com/office/powerpoint/2010/main" val="279583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19D3C-9081-7D9F-4EE2-9A1D06872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8" y="1719024"/>
            <a:ext cx="4648849" cy="3419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1F1D0-85DF-FC70-7024-516F9ECD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270" y="1661866"/>
            <a:ext cx="624927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6439F-965A-9EA7-0CD6-41542003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086" y="-81424"/>
            <a:ext cx="4420697" cy="3774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AE691-697A-537D-2EE2-EBB18C6C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2382"/>
            <a:ext cx="6743548" cy="2640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B4CC2-4B5A-8EF2-E734-23D08CBE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48" y="3759183"/>
            <a:ext cx="5220958" cy="30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2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image of a face&#10;&#10;AI-generated content may be incorrect.">
            <a:extLst>
              <a:ext uri="{FF2B5EF4-FFF2-40B4-BE49-F238E27FC236}">
                <a16:creationId xmlns:a16="http://schemas.microsoft.com/office/drawing/2014/main" id="{33ED95B3-8B7D-C64E-3DB6-5AD1766B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0" y="1311042"/>
            <a:ext cx="12029090" cy="48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0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63A93C-ECF8-16CC-1A28-41AA837F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867" y="1214330"/>
            <a:ext cx="5677692" cy="1962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0C613-4862-4785-8854-ACA53334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78" y="1214330"/>
            <a:ext cx="2943635" cy="196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018C4-52EE-7644-3F07-8ECBA4138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397" y="3516495"/>
            <a:ext cx="2264632" cy="217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DE62E9-7689-294B-B29C-11ABC9337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349" y="3516494"/>
            <a:ext cx="3935694" cy="2172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FF17F-9F1D-5E73-E2B1-28397E74ADA4}"/>
              </a:ext>
            </a:extLst>
          </p:cNvPr>
          <p:cNvSpPr txBox="1"/>
          <p:nvPr/>
        </p:nvSpPr>
        <p:spPr>
          <a:xfrm>
            <a:off x="1689400" y="5799197"/>
            <a:ext cx="29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Gray scale</a:t>
            </a:r>
            <a:endParaRPr lang="vi-V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5707B-8FFB-BD7F-14AA-7DBBBBF5E220}"/>
              </a:ext>
            </a:extLst>
          </p:cNvPr>
          <p:cNvSpPr txBox="1"/>
          <p:nvPr/>
        </p:nvSpPr>
        <p:spPr>
          <a:xfrm>
            <a:off x="7066918" y="5799196"/>
            <a:ext cx="29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RGB</a:t>
            </a:r>
            <a:endParaRPr lang="vi-VN" sz="2400" b="1" dirty="0"/>
          </a:p>
        </p:txBody>
      </p:sp>
    </p:spTree>
    <p:extLst>
      <p:ext uri="{BB962C8B-B14F-4D97-AF65-F5344CB8AC3E}">
        <p14:creationId xmlns:p14="http://schemas.microsoft.com/office/powerpoint/2010/main" val="681210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571F8-B8A8-49FA-6940-A2E0B768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60" y="279790"/>
            <a:ext cx="4334480" cy="68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4C7B9-B9EA-7852-ACE7-0955B9C29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664" y="1085578"/>
            <a:ext cx="7930672" cy="56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1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14AB4-7216-66A5-7C5E-2CB1CFD50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09" y="322658"/>
            <a:ext cx="1838582" cy="6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68443-7F00-7B50-648A-BC3F055B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876" y="1181691"/>
            <a:ext cx="11682248" cy="53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A4FF6-FA7A-55E7-D3A1-DBAE5BA5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53" y="233968"/>
            <a:ext cx="6763694" cy="7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B5279-88E5-A1D4-29B7-BF7EEE4A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0" y="1375024"/>
            <a:ext cx="6887536" cy="5249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DB1DE2-497F-9436-2C36-9161D1940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98" y="2576393"/>
            <a:ext cx="5877745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8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09FF5-75CB-DE6B-7436-1AF3412E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53" y="233968"/>
            <a:ext cx="6763694" cy="7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A8BE2D-1455-F122-AA6B-47680578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7627"/>
            <a:ext cx="12192000" cy="54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8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49C33-87EF-F7BD-EFA4-7D6561CD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32" y="276838"/>
            <a:ext cx="5982535" cy="62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8366C-A354-D688-4A1A-464CD7221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1" y="1238535"/>
            <a:ext cx="9745435" cy="5334744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E79934FC-C1D6-E30F-E1F3-B9A939455D21}"/>
              </a:ext>
            </a:extLst>
          </p:cNvPr>
          <p:cNvSpPr txBox="1"/>
          <p:nvPr/>
        </p:nvSpPr>
        <p:spPr>
          <a:xfrm>
            <a:off x="1223281" y="5202620"/>
            <a:ext cx="1466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Wiki</a:t>
            </a:r>
            <a:endParaRPr lang="vi-VN" sz="2800" b="1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984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D53398-8BA4-ADCE-7B85-D1D6B1C7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2681183"/>
            <a:ext cx="10336067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274438-8B07-91F7-BEA5-73310ED5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283078"/>
            <a:ext cx="7992590" cy="64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BB1D0-74A1-338F-0CC1-A8BFB2E4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135"/>
            <a:ext cx="12192000" cy="513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25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C959A3-935D-B9CB-7B19-D481431B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283078"/>
            <a:ext cx="799259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8226D8-85A8-C9C7-1313-33C12603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47" y="1093784"/>
            <a:ext cx="8191305" cy="54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8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97C4B-E9AF-8EEB-56DC-9AD8AA881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283078"/>
            <a:ext cx="7992590" cy="64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03C0E5-B12A-F88B-D58E-32AB5A22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4452"/>
            <a:ext cx="12192000" cy="48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72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BEA42-E8F8-354C-69A2-45E50268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5" y="283078"/>
            <a:ext cx="7992590" cy="647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5D889-4889-EE83-6F86-491ABE4E6177}"/>
              </a:ext>
            </a:extLst>
          </p:cNvPr>
          <p:cNvSpPr txBox="1"/>
          <p:nvPr/>
        </p:nvSpPr>
        <p:spPr>
          <a:xfrm>
            <a:off x="9648496" y="5498672"/>
            <a:ext cx="268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CIFAR-10 </a:t>
            </a:r>
            <a:r>
              <a:rPr lang="en-US" sz="2400" b="1" u="sng" dirty="0">
                <a:solidFill>
                  <a:schemeClr val="tx2">
                    <a:lumMod val="75000"/>
                    <a:lumOff val="25000"/>
                  </a:schemeClr>
                </a:solidFill>
                <a:hlinkClick r:id="rId4"/>
              </a:rPr>
              <a:t>dataset</a:t>
            </a:r>
            <a:endParaRPr lang="vi-VN" sz="2400" b="1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6D396-48D1-8789-54D7-D003BE2B6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356" y="1128495"/>
            <a:ext cx="9251287" cy="558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FF9B96-F588-10FA-B159-684C8C5382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9" y="4068212"/>
            <a:ext cx="1892125" cy="18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5EC0E-FAFA-39D2-D04A-488BB66C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208677"/>
            <a:ext cx="7763958" cy="73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7D28E-975C-36E2-2D96-97A992157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13" y="1086220"/>
            <a:ext cx="8415173" cy="55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7F6E66-4EEF-3470-F4BE-B6B69C18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021" y="208677"/>
            <a:ext cx="7763958" cy="733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B119F-7804-DFC7-DB31-8DEB1A166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3175"/>
            <a:ext cx="12192000" cy="4631458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CD7C098A-BB71-8322-6997-530819A55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7484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73570D-39E7-C3D3-19BD-0FB4F595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734" y="316420"/>
            <a:ext cx="4172532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209B5-6714-1EE7-4BC3-3260FC620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9" y="1632432"/>
            <a:ext cx="11776841" cy="41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4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A75AB-E603-82FF-8B35-E685DD72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69" y="330709"/>
            <a:ext cx="5992061" cy="55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C4F3E-2025-BBFF-647E-88FCB153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13840"/>
            <a:ext cx="12192000" cy="34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37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F37333-EFA6-4847-CB06-F87453BE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969" y="330709"/>
            <a:ext cx="5992061" cy="552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A77BD-9087-6933-AC7E-6BBA3CE26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258300"/>
            <a:ext cx="12192000" cy="5268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DDDDE5-3288-F893-3471-C3392E42F3A3}"/>
              </a:ext>
            </a:extLst>
          </p:cNvPr>
          <p:cNvSpPr txBox="1"/>
          <p:nvPr/>
        </p:nvSpPr>
        <p:spPr>
          <a:xfrm>
            <a:off x="9617546" y="5581958"/>
            <a:ext cx="1780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>
                    <a:lumMod val="75000"/>
                    <a:lumOff val="25000"/>
                  </a:schemeClr>
                </a:solidFill>
                <a:hlinkClick r:id="rId5"/>
              </a:rPr>
              <a:t>DEMO</a:t>
            </a:r>
            <a:endParaRPr lang="vi-VN" sz="4000" b="1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3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63DBC4-DC73-3D9C-FC67-4CB4EA89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286364"/>
            <a:ext cx="7878274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E2D8-1218-1461-9373-119C6BC8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62" y="1112151"/>
            <a:ext cx="7878275" cy="559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7F2C6-D704-773E-A037-98039BB702CF}"/>
              </a:ext>
            </a:extLst>
          </p:cNvPr>
          <p:cNvSpPr txBox="1"/>
          <p:nvPr/>
        </p:nvSpPr>
        <p:spPr>
          <a:xfrm>
            <a:off x="375939" y="5745849"/>
            <a:ext cx="1780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tx2">
                    <a:lumMod val="75000"/>
                    <a:lumOff val="25000"/>
                  </a:schemeClr>
                </a:solidFill>
                <a:hlinkClick r:id="rId4"/>
              </a:rPr>
              <a:t>DEMO</a:t>
            </a:r>
            <a:endParaRPr lang="vi-VN" sz="4000" b="1" u="sng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54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36C05F-2AFC-F98A-B431-021AA164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23432"/>
            <a:ext cx="6049219" cy="91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F55E4-B7D0-916F-274B-14A5327C0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8" y="1171192"/>
            <a:ext cx="10717121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2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73E6A-9F39-4791-F279-EC3C3DE5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60" y="338423"/>
            <a:ext cx="4515480" cy="6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65345-9BAD-3703-FEB9-AC23B58D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46" y="1161367"/>
            <a:ext cx="6765907" cy="56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7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73950-1D31-A692-311F-68CFE65B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761" y="306893"/>
            <a:ext cx="2886478" cy="60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3474E-B43D-F202-5F04-313D7AADC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19" y="1276791"/>
            <a:ext cx="10116962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5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0FD530-1B79-EE73-03C8-F6516338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38" y="1284007"/>
            <a:ext cx="10184524" cy="522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0182E-4FF0-C0FD-8F00-AD3ACDED3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419" y="285561"/>
            <a:ext cx="2953162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7ADB2-83FB-58F7-47F5-424F804A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600"/>
            <a:ext cx="12192000" cy="4550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F5428-2F05-8209-4E19-EAFD5624E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23432"/>
            <a:ext cx="6049219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6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B2B1-D240-DDB4-1ADC-E2986AEC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345E56-7B85-C105-D364-B2F6E5FB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390" y="123432"/>
            <a:ext cx="6049219" cy="914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3637A-C760-7609-8A94-1080D4078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38" y="1171192"/>
            <a:ext cx="10717121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1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CA9F59-8E73-110A-227E-99D0D65CE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1" y="268788"/>
            <a:ext cx="7430537" cy="676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D8D68-33EF-BE66-7EA3-0DF52EE11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357" y="1095474"/>
            <a:ext cx="7031283" cy="568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5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693E2-5107-5D94-D24E-DA96FE3BC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31" y="268788"/>
            <a:ext cx="7430537" cy="676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2865B5-2027-8DFC-7821-7CE385225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967" y="1157722"/>
            <a:ext cx="9132066" cy="54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E78B55-A57A-2FA9-4D08-E20FFF656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" y="2028630"/>
            <a:ext cx="6016326" cy="2433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EC6C6-6D74-22CB-7829-88592902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85" y="1661383"/>
            <a:ext cx="5672930" cy="3167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7E04D1-04AA-67E1-17B2-C64C6164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731" y="268788"/>
            <a:ext cx="7430537" cy="676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327ED8-5C4B-FA82-7963-BFEDF851D861}"/>
              </a:ext>
            </a:extLst>
          </p:cNvPr>
          <p:cNvSpPr txBox="1"/>
          <p:nvPr/>
        </p:nvSpPr>
        <p:spPr>
          <a:xfrm>
            <a:off x="1607042" y="5162448"/>
            <a:ext cx="29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Midjourney</a:t>
            </a:r>
            <a:endParaRPr lang="vi-V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DCE8C-C2B7-A008-48EB-98D684B58E8B}"/>
              </a:ext>
            </a:extLst>
          </p:cNvPr>
          <p:cNvSpPr txBox="1"/>
          <p:nvPr/>
        </p:nvSpPr>
        <p:spPr>
          <a:xfrm>
            <a:off x="7544071" y="5162447"/>
            <a:ext cx="3155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Deep fake</a:t>
            </a:r>
            <a:endParaRPr lang="vi-VN" sz="3600" b="1" dirty="0"/>
          </a:p>
        </p:txBody>
      </p:sp>
    </p:spTree>
    <p:extLst>
      <p:ext uri="{BB962C8B-B14F-4D97-AF65-F5344CB8AC3E}">
        <p14:creationId xmlns:p14="http://schemas.microsoft.com/office/powerpoint/2010/main" val="329307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9A9B58-EC54-2A52-55D4-10A4BAEC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37" y="284218"/>
            <a:ext cx="7173326" cy="77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2F6B4-0A0D-C4C7-DDF9-409F669D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845"/>
          <a:stretch>
            <a:fillRect/>
          </a:stretch>
        </p:blipFill>
        <p:spPr>
          <a:xfrm>
            <a:off x="2611820" y="1442017"/>
            <a:ext cx="6968359" cy="46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0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1243</Words>
  <Application>Microsoft Office PowerPoint</Application>
  <PresentationFormat>Widescreen</PresentationFormat>
  <Paragraphs>84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Black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 Khai</dc:creator>
  <cp:lastModifiedBy>Khai Minh Team Minion</cp:lastModifiedBy>
  <cp:revision>7</cp:revision>
  <dcterms:created xsi:type="dcterms:W3CDTF">2025-09-29T14:42:45Z</dcterms:created>
  <dcterms:modified xsi:type="dcterms:W3CDTF">2026-01-16T23:17:44Z</dcterms:modified>
</cp:coreProperties>
</file>